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8" r:id="rId13"/>
    <p:sldId id="273" r:id="rId14"/>
    <p:sldId id="269" r:id="rId15"/>
    <p:sldId id="277" r:id="rId16"/>
    <p:sldId id="270" r:id="rId17"/>
    <p:sldId id="292" r:id="rId18"/>
    <p:sldId id="271" r:id="rId19"/>
    <p:sldId id="272" r:id="rId20"/>
    <p:sldId id="274" r:id="rId21"/>
    <p:sldId id="275" r:id="rId22"/>
    <p:sldId id="278" r:id="rId23"/>
    <p:sldId id="276" r:id="rId24"/>
    <p:sldId id="285" r:id="rId25"/>
    <p:sldId id="286" r:id="rId26"/>
    <p:sldId id="279" r:id="rId27"/>
    <p:sldId id="280" r:id="rId28"/>
    <p:sldId id="281" r:id="rId29"/>
    <p:sldId id="283" r:id="rId30"/>
    <p:sldId id="282" r:id="rId31"/>
    <p:sldId id="284" r:id="rId32"/>
    <p:sldId id="287" r:id="rId33"/>
    <p:sldId id="288" r:id="rId34"/>
    <p:sldId id="289" r:id="rId35"/>
    <p:sldId id="290" r:id="rId36"/>
    <p:sldId id="261" r:id="rId37"/>
  </p:sldIdLst>
  <p:sldSz cx="9144000" cy="6858000" type="screen4x3"/>
  <p:notesSz cx="67849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3ECD4-FAF7-4D9F-9CFA-CF9B2CD317D3}" type="datetimeFigureOut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8498" y="4716661"/>
            <a:ext cx="542798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3249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F55C-E77A-4A28-BF63-3A701B090C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和</a:t>
            </a:r>
            <a:r>
              <a:rPr lang="en-US" altLang="zh-TW" dirty="0" smtClean="0"/>
              <a:t>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mean </a:t>
            </a:r>
            <a:r>
              <a:rPr lang="zh-TW" altLang="en-US" baseline="0" dirty="0" smtClean="0"/>
              <a:t>不同之處在於，</a:t>
            </a:r>
            <a:r>
              <a:rPr lang="en-US" altLang="zh-TW" baseline="0" dirty="0" smtClean="0"/>
              <a:t>K mean</a:t>
            </a:r>
            <a:r>
              <a:rPr lang="zh-TW" altLang="en-US" baseline="0" dirty="0" smtClean="0"/>
              <a:t>每一個</a:t>
            </a:r>
            <a:r>
              <a:rPr lang="en-US" altLang="zh-TW" baseline="0" dirty="0" smtClean="0"/>
              <a:t>pixel</a:t>
            </a:r>
            <a:r>
              <a:rPr lang="zh-TW" altLang="en-US" baseline="0" dirty="0" smtClean="0"/>
              <a:t>只對一群有影響，而</a:t>
            </a:r>
            <a:r>
              <a:rPr lang="en-US" altLang="zh-TW" baseline="0" dirty="0" smtClean="0"/>
              <a:t>GMM</a:t>
            </a:r>
            <a:r>
              <a:rPr lang="zh-TW" altLang="en-US" baseline="0" dirty="0" smtClean="0"/>
              <a:t>每一個</a:t>
            </a:r>
            <a:r>
              <a:rPr lang="en-US" altLang="zh-TW" baseline="0" dirty="0" smtClean="0"/>
              <a:t>pixel</a:t>
            </a:r>
            <a:r>
              <a:rPr lang="zh-TW" altLang="en-US" baseline="0" dirty="0" smtClean="0"/>
              <a:t>對每個</a:t>
            </a:r>
            <a:r>
              <a:rPr lang="en-US" altLang="zh-TW" baseline="0" dirty="0" smtClean="0"/>
              <a:t>component</a:t>
            </a:r>
            <a:r>
              <a:rPr lang="zh-TW" altLang="en-US" baseline="0" dirty="0" smtClean="0"/>
              <a:t>都有影響力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因為是算被歸類成每一個的機率</a:t>
            </a:r>
            <a:r>
              <a:rPr lang="en-US" altLang="zh-TW" baseline="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這一步會根據前景與背景的</a:t>
            </a:r>
            <a:r>
              <a:rPr lang="en-US" altLang="zh-TW" dirty="0" smtClean="0"/>
              <a:t>GMM</a:t>
            </a:r>
            <a:r>
              <a:rPr lang="zh-TW" altLang="en-US" dirty="0" smtClean="0"/>
              <a:t>，來決定每個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是算前景</a:t>
            </a:r>
            <a:r>
              <a:rPr lang="en-US" altLang="zh-TW" dirty="0" smtClean="0"/>
              <a:t>or</a:t>
            </a:r>
            <a:r>
              <a:rPr lang="zh-TW" altLang="en-US" dirty="0" smtClean="0"/>
              <a:t>背景，下一步則是重新學習</a:t>
            </a:r>
            <a:r>
              <a:rPr lang="en-US" altLang="zh-TW" dirty="0" smtClean="0"/>
              <a:t>GMM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參數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根據前一步重新分類的前景與背景點，來修正前景與背景的</a:t>
            </a:r>
            <a:r>
              <a:rPr lang="en-US" altLang="zh-TW" dirty="0" smtClean="0"/>
              <a:t>GMM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參數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猜測這一步是根據前兩步得到的結果，重新估計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U</a:t>
            </a:r>
            <a:r>
              <a:rPr lang="zh-TW" altLang="en-US" dirty="0" smtClean="0"/>
              <a:t>的範圍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B</a:t>
            </a:r>
            <a:r>
              <a:rPr lang="zh-TW" altLang="en-US" dirty="0" smtClean="0"/>
              <a:t>的補數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Smooth term </a:t>
            </a:r>
            <a:r>
              <a:rPr lang="zh-TW" altLang="en-US" dirty="0" smtClean="0"/>
              <a:t>猜測可能是為了影響</a:t>
            </a:r>
            <a:r>
              <a:rPr lang="en-US" altLang="zh-TW" dirty="0" smtClean="0"/>
              <a:t>color</a:t>
            </a:r>
            <a:r>
              <a:rPr lang="en-US" altLang="zh-TW" baseline="0" dirty="0" smtClean="0"/>
              <a:t> GMM model </a:t>
            </a:r>
            <a:r>
              <a:rPr lang="zh-TW" altLang="en-US" baseline="0" dirty="0" smtClean="0"/>
              <a:t>作一些可能類似是前景又是背景的</a:t>
            </a:r>
            <a:r>
              <a:rPr lang="en-US" altLang="zh-TW" baseline="0" dirty="0" smtClean="0"/>
              <a:t>pixel</a:t>
            </a:r>
            <a:r>
              <a:rPr lang="zh-TW" altLang="en-US" baseline="0" dirty="0" smtClean="0"/>
              <a:t>做微調動作，方式是考慮其鄰居點的顏色與他的關係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經過前面</a:t>
            </a:r>
            <a:r>
              <a:rPr lang="en-US" altLang="zh-TW" dirty="0" smtClean="0"/>
              <a:t>Iterative minimization</a:t>
            </a:r>
            <a:r>
              <a:rPr lang="zh-TW" altLang="en-US" dirty="0" smtClean="0"/>
              <a:t>的處理後已經得到前景與背景，因此可以畫出</a:t>
            </a:r>
            <a:r>
              <a:rPr lang="en-US" altLang="zh-TW" dirty="0" smtClean="0"/>
              <a:t>Contour</a:t>
            </a:r>
            <a:r>
              <a:rPr lang="en-US" altLang="zh-TW" baseline="0" dirty="0" smtClean="0"/>
              <a:t> C</a:t>
            </a:r>
            <a:r>
              <a:rPr lang="zh-TW" altLang="en-US" baseline="0" dirty="0" smtClean="0"/>
              <a:t>，根據</a:t>
            </a:r>
            <a:r>
              <a:rPr lang="en-US" altLang="zh-TW" baseline="0" dirty="0" smtClean="0"/>
              <a:t>C</a:t>
            </a:r>
            <a:r>
              <a:rPr lang="zh-TW" altLang="en-US" baseline="0" dirty="0" smtClean="0"/>
              <a:t>可以畫出一條封閉線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黃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，在圈出寬度為</a:t>
            </a:r>
            <a:r>
              <a:rPr lang="en-US" altLang="zh-TW" baseline="0" dirty="0" smtClean="0"/>
              <a:t>2w</a:t>
            </a:r>
            <a:r>
              <a:rPr lang="zh-TW" altLang="en-US" baseline="0" dirty="0" smtClean="0"/>
              <a:t>的</a:t>
            </a:r>
            <a:r>
              <a:rPr lang="en-US" altLang="zh-TW" i="1" baseline="0" dirty="0" smtClean="0"/>
              <a:t>T</a:t>
            </a:r>
            <a:r>
              <a:rPr lang="en-US" altLang="zh-TW" i="1" baseline="-25000" dirty="0" smtClean="0"/>
              <a:t>U</a:t>
            </a:r>
            <a:r>
              <a:rPr lang="zh-TW" altLang="en-US" baseline="0" dirty="0" smtClean="0"/>
              <a:t>區域對此處重新做分配這部份的點為前景或背景。主要是運用</a:t>
            </a:r>
            <a:r>
              <a:rPr lang="en-US" altLang="zh-TW" baseline="0" dirty="0" smtClean="0"/>
              <a:t>DP</a:t>
            </a:r>
            <a:r>
              <a:rPr lang="zh-TW" altLang="en-US" baseline="0" dirty="0" smtClean="0"/>
              <a:t>對這些點作運算，因為</a:t>
            </a:r>
            <a:r>
              <a:rPr lang="en-US" altLang="zh-TW" baseline="0" dirty="0" smtClean="0"/>
              <a:t>DP</a:t>
            </a:r>
            <a:r>
              <a:rPr lang="zh-TW" altLang="en-US" baseline="0" dirty="0" smtClean="0"/>
              <a:t>可以去設定說顏色比較相近的點連續的話，</a:t>
            </a:r>
            <a:r>
              <a:rPr lang="en-US" altLang="zh-TW" baseline="0" dirty="0" smtClean="0"/>
              <a:t>weight</a:t>
            </a:r>
            <a:r>
              <a:rPr lang="zh-TW" altLang="en-US" baseline="0" dirty="0" smtClean="0"/>
              <a:t>比較重</a:t>
            </a:r>
            <a:r>
              <a:rPr lang="en-US" altLang="zh-TW" baseline="0" dirty="0" smtClean="0"/>
              <a:t>(ex:</a:t>
            </a:r>
            <a:r>
              <a:rPr lang="zh-TW" altLang="en-US" baseline="0" dirty="0" smtClean="0"/>
              <a:t> 我是皮膚色，下一點也是皮膚色的可能性上升，因把不是皮膚色的點設為背景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，這樣重新分配的前景就會比較</a:t>
            </a:r>
            <a:r>
              <a:rPr lang="en-US" altLang="zh-TW" baseline="0" dirty="0" smtClean="0"/>
              <a:t>smooth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55C-E77A-4A28-BF63-3A701B090CF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BEA93-975F-4088-91CF-11A01DB18D1B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348D9D-B5F7-439F-A65D-E9F63C5CA4BB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13201-C2CA-4AFC-ADCD-36DB31E2623D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38F8E-D709-4E9B-8550-CBAC94E8E0B2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8F4E7-A4D8-40C4-9482-DCCC1EA1C339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6B0AB6-7F4E-416C-9B5A-967CC2362E99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DE05B-7D05-410A-8C0F-36428B83F993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47AB-48A4-4865-85A1-5ECD1E01B090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8D9A-9FAB-488D-A43F-D4856BF2AFBC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79FA5-721D-4935-B70E-B62AFC532D4D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799E2-465D-47D2-9072-D39AED87F83E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1207AC-FD3B-4605-AFE6-A451AC33C6EC}" type="datetime1">
              <a:rPr lang="zh-TW" altLang="en-US" smtClean="0"/>
              <a:pPr/>
              <a:t>2010/10/21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ACAAEC-CA8F-49DE-BC06-B1DBF1D702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New Segmentation Technique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2560" y="2708920"/>
            <a:ext cx="7406640" cy="3528392"/>
          </a:xfrm>
        </p:spPr>
        <p:txBody>
          <a:bodyPr>
            <a:noAutofit/>
          </a:bodyPr>
          <a:lstStyle/>
          <a:p>
            <a:pPr algn="ctr"/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Speaker: </a:t>
            </a:r>
            <a:r>
              <a:rPr lang="de-DE" altLang="zh-TW" sz="2800" dirty="0" smtClean="0">
                <a:latin typeface="Times New Roman" pitchFamily="18" charset="0"/>
                <a:cs typeface="Times New Roman" pitchFamily="18" charset="0"/>
              </a:rPr>
              <a:t>Yu-Hsiang Wang</a:t>
            </a:r>
          </a:p>
          <a:p>
            <a:pPr algn="ctr"/>
            <a:r>
              <a:rPr lang="de-DE" altLang="zh-TW" sz="2800" dirty="0" smtClean="0">
                <a:latin typeface="Times New Roman" pitchFamily="18" charset="0"/>
                <a:cs typeface="Times New Roman" pitchFamily="18" charset="0"/>
              </a:rPr>
              <a:t>Advisor: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Jian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-Jung Ding</a:t>
            </a:r>
          </a:p>
          <a:p>
            <a:pPr algn="ctr"/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443329"/>
                </a:solidFill>
                <a:latin typeface="Lucida Calligraphy" pitchFamily="66" charset="0"/>
                <a:ea typeface="新細明體" charset="-120"/>
                <a:cs typeface="Times New Roman" pitchFamily="18" charset="0"/>
              </a:rPr>
              <a:t>Digital Image and Signal Processing Lab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443329"/>
                </a:solidFill>
                <a:latin typeface="Lucida Calligraphy" pitchFamily="66" charset="0"/>
                <a:ea typeface="新細明體" charset="-120"/>
                <a:cs typeface="Times New Roman" pitchFamily="18" charset="0"/>
              </a:rPr>
              <a:t>Graduate Institute of Communication Engineering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443329"/>
                </a:solidFill>
                <a:latin typeface="Lucida Calligraphy" pitchFamily="66" charset="0"/>
                <a:ea typeface="新細明體" charset="-120"/>
                <a:cs typeface="Times New Roman" pitchFamily="18" charset="0"/>
              </a:rPr>
              <a:t>National Taiwan </a:t>
            </a:r>
            <a:r>
              <a:rPr lang="en-US" altLang="zh-TW" sz="2000" dirty="0" smtClean="0">
                <a:solidFill>
                  <a:srgbClr val="443329"/>
                </a:solidFill>
                <a:latin typeface="Lucida Calligraphy" pitchFamily="66" charset="0"/>
                <a:ea typeface="新細明體" charset="-120"/>
                <a:cs typeface="Times New Roman" pitchFamily="18" charset="0"/>
              </a:rPr>
              <a:t>University</a:t>
            </a:r>
            <a:endParaRPr lang="en-US" altLang="zh-TW" sz="2000" dirty="0" smtClean="0">
              <a:solidFill>
                <a:srgbClr val="443329"/>
              </a:solidFill>
              <a:latin typeface="Lucida Calligraphy" pitchFamily="66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4016"/>
            <a:ext cx="38979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635896" y="2492952"/>
            <a:ext cx="2880320" cy="4319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88224" y="58052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JSEG(Seed Determination)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Compute the average      and the standard deviation      of the local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values.</a:t>
            </a:r>
          </a:p>
          <a:p>
            <a:r>
              <a:rPr lang="en-US" altLang="zh-TW" dirty="0" smtClean="0"/>
              <a:t>Step 2: Set threshold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Step 3: Pixels with local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values less than 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J</a:t>
            </a:r>
            <a:r>
              <a:rPr lang="en-US" altLang="zh-TW" dirty="0" smtClean="0"/>
              <a:t> are set as </a:t>
            </a:r>
            <a:r>
              <a:rPr lang="en-US" altLang="zh-TW" dirty="0" smtClean="0">
                <a:solidFill>
                  <a:srgbClr val="FF0000"/>
                </a:solidFill>
              </a:rPr>
              <a:t>candidate seed points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4499992" y="3140968"/>
          <a:ext cx="2281237" cy="461962"/>
        </p:xfrm>
        <a:graphic>
          <a:graphicData uri="http://schemas.openxmlformats.org/presentationml/2006/ole">
            <p:oleObj spid="_x0000_s27649" name="Equation" r:id="rId3" imgW="2273040" imgH="48240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719788" y="1556792"/>
          <a:ext cx="444500" cy="482600"/>
        </p:xfrm>
        <a:graphic>
          <a:graphicData uri="http://schemas.openxmlformats.org/presentationml/2006/ole">
            <p:oleObj spid="_x0000_s27651" name="Equation" r:id="rId4" imgW="444240" imgH="48240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991596" y="2010296"/>
          <a:ext cx="444500" cy="482600"/>
        </p:xfrm>
        <a:graphic>
          <a:graphicData uri="http://schemas.openxmlformats.org/presentationml/2006/ole">
            <p:oleObj spid="_x0000_s27652" name="Equation" r:id="rId5" imgW="4442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JSEG(Seed Determination)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4:  Associate candidate seed points as </a:t>
            </a:r>
            <a:r>
              <a:rPr lang="en-US" altLang="zh-TW" dirty="0" smtClean="0">
                <a:solidFill>
                  <a:srgbClr val="FF0000"/>
                </a:solidFill>
              </a:rPr>
              <a:t>seed area </a:t>
            </a:r>
            <a:r>
              <a:rPr lang="en-US" altLang="zh-TW" dirty="0" smtClean="0"/>
              <a:t>if its size larger than minimum size.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564904"/>
            <a:ext cx="672043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圓角矩形 19"/>
          <p:cNvSpPr/>
          <p:nvPr/>
        </p:nvSpPr>
        <p:spPr>
          <a:xfrm>
            <a:off x="7020272" y="2708920"/>
            <a:ext cx="1296144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4016"/>
            <a:ext cx="38979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635896" y="3140968"/>
            <a:ext cx="288032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88224" y="58052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JSEG(Seed Growing)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Remove “holes” in the seed areas.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Step 2: Compute the </a:t>
            </a:r>
            <a:r>
              <a:rPr lang="en-US" altLang="zh-TW" dirty="0" smtClean="0">
                <a:solidFill>
                  <a:srgbClr val="FF0000"/>
                </a:solidFill>
              </a:rPr>
              <a:t>average</a:t>
            </a:r>
            <a:r>
              <a:rPr lang="en-US" altLang="zh-TW" dirty="0" smtClean="0"/>
              <a:t> of the local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values in the </a:t>
            </a:r>
            <a:r>
              <a:rPr lang="en-US" altLang="zh-TW" u="sng" dirty="0" smtClean="0"/>
              <a:t>remaining </a:t>
            </a:r>
            <a:r>
              <a:rPr lang="en-US" altLang="zh-TW" u="sng" dirty="0" err="1" smtClean="0"/>
              <a:t>unsegmented</a:t>
            </a:r>
            <a:r>
              <a:rPr lang="en-US" altLang="zh-TW" u="sng" dirty="0" smtClean="0"/>
              <a:t> part </a:t>
            </a:r>
            <a:r>
              <a:rPr lang="en-US" altLang="zh-TW" dirty="0" smtClean="0"/>
              <a:t>of the region.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DISP Lab, Graduate Institute of Communication Engineering, NTU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139952" y="1916832"/>
            <a:ext cx="1800200" cy="1080120"/>
          </a:xfrm>
          <a:custGeom>
            <a:avLst/>
            <a:gdLst>
              <a:gd name="connsiteX0" fmla="*/ 23446 w 1992923"/>
              <a:gd name="connsiteY0" fmla="*/ 777630 h 1275862"/>
              <a:gd name="connsiteX1" fmla="*/ 410308 w 1992923"/>
              <a:gd name="connsiteY1" fmla="*/ 1176215 h 1275862"/>
              <a:gd name="connsiteX2" fmla="*/ 1137139 w 1992923"/>
              <a:gd name="connsiteY2" fmla="*/ 965200 h 1275862"/>
              <a:gd name="connsiteX3" fmla="*/ 1524000 w 1992923"/>
              <a:gd name="connsiteY3" fmla="*/ 1270000 h 1275862"/>
              <a:gd name="connsiteX4" fmla="*/ 1969477 w 1992923"/>
              <a:gd name="connsiteY4" fmla="*/ 930030 h 1275862"/>
              <a:gd name="connsiteX5" fmla="*/ 1664677 w 1992923"/>
              <a:gd name="connsiteY5" fmla="*/ 191477 h 1275862"/>
              <a:gd name="connsiteX6" fmla="*/ 550985 w 1992923"/>
              <a:gd name="connsiteY6" fmla="*/ 97692 h 1275862"/>
              <a:gd name="connsiteX7" fmla="*/ 23446 w 1992923"/>
              <a:gd name="connsiteY7" fmla="*/ 777630 h 12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923" h="1275862">
                <a:moveTo>
                  <a:pt x="23446" y="777630"/>
                </a:moveTo>
                <a:cubicBezTo>
                  <a:pt x="0" y="957384"/>
                  <a:pt x="224693" y="1144953"/>
                  <a:pt x="410308" y="1176215"/>
                </a:cubicBezTo>
                <a:cubicBezTo>
                  <a:pt x="595923" y="1207477"/>
                  <a:pt x="951524" y="949569"/>
                  <a:pt x="1137139" y="965200"/>
                </a:cubicBezTo>
                <a:cubicBezTo>
                  <a:pt x="1322754" y="980831"/>
                  <a:pt x="1385277" y="1275862"/>
                  <a:pt x="1524000" y="1270000"/>
                </a:cubicBezTo>
                <a:cubicBezTo>
                  <a:pt x="1662723" y="1264138"/>
                  <a:pt x="1946031" y="1109784"/>
                  <a:pt x="1969477" y="930030"/>
                </a:cubicBezTo>
                <a:cubicBezTo>
                  <a:pt x="1992923" y="750276"/>
                  <a:pt x="1901092" y="330200"/>
                  <a:pt x="1664677" y="191477"/>
                </a:cubicBezTo>
                <a:cubicBezTo>
                  <a:pt x="1428262" y="52754"/>
                  <a:pt x="828431" y="0"/>
                  <a:pt x="550985" y="97692"/>
                </a:cubicBezTo>
                <a:cubicBezTo>
                  <a:pt x="273539" y="195384"/>
                  <a:pt x="46892" y="597876"/>
                  <a:pt x="23446" y="77763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27984" y="19168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Seed area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5148064" y="2492896"/>
            <a:ext cx="360040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endCxn id="8" idx="6"/>
          </p:cNvCxnSpPr>
          <p:nvPr/>
        </p:nvCxnSpPr>
        <p:spPr>
          <a:xfrm rot="10800000" flipV="1">
            <a:off x="5508104" y="2420888"/>
            <a:ext cx="115212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588224" y="217524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hole</a:t>
            </a:r>
            <a:endParaRPr lang="zh-TW" altLang="en-US" sz="2400" dirty="0"/>
          </a:p>
        </p:txBody>
      </p:sp>
      <p:sp>
        <p:nvSpPr>
          <p:cNvPr id="16" name="手繪多邊形 15"/>
          <p:cNvSpPr/>
          <p:nvPr/>
        </p:nvSpPr>
        <p:spPr>
          <a:xfrm>
            <a:off x="4283968" y="4941168"/>
            <a:ext cx="1800200" cy="1080120"/>
          </a:xfrm>
          <a:custGeom>
            <a:avLst/>
            <a:gdLst>
              <a:gd name="connsiteX0" fmla="*/ 23446 w 1992923"/>
              <a:gd name="connsiteY0" fmla="*/ 777630 h 1275862"/>
              <a:gd name="connsiteX1" fmla="*/ 410308 w 1992923"/>
              <a:gd name="connsiteY1" fmla="*/ 1176215 h 1275862"/>
              <a:gd name="connsiteX2" fmla="*/ 1137139 w 1992923"/>
              <a:gd name="connsiteY2" fmla="*/ 965200 h 1275862"/>
              <a:gd name="connsiteX3" fmla="*/ 1524000 w 1992923"/>
              <a:gd name="connsiteY3" fmla="*/ 1270000 h 1275862"/>
              <a:gd name="connsiteX4" fmla="*/ 1969477 w 1992923"/>
              <a:gd name="connsiteY4" fmla="*/ 930030 h 1275862"/>
              <a:gd name="connsiteX5" fmla="*/ 1664677 w 1992923"/>
              <a:gd name="connsiteY5" fmla="*/ 191477 h 1275862"/>
              <a:gd name="connsiteX6" fmla="*/ 550985 w 1992923"/>
              <a:gd name="connsiteY6" fmla="*/ 97692 h 1275862"/>
              <a:gd name="connsiteX7" fmla="*/ 23446 w 1992923"/>
              <a:gd name="connsiteY7" fmla="*/ 777630 h 12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923" h="1275862">
                <a:moveTo>
                  <a:pt x="23446" y="777630"/>
                </a:moveTo>
                <a:cubicBezTo>
                  <a:pt x="0" y="957384"/>
                  <a:pt x="224693" y="1144953"/>
                  <a:pt x="410308" y="1176215"/>
                </a:cubicBezTo>
                <a:cubicBezTo>
                  <a:pt x="595923" y="1207477"/>
                  <a:pt x="951524" y="949569"/>
                  <a:pt x="1137139" y="965200"/>
                </a:cubicBezTo>
                <a:cubicBezTo>
                  <a:pt x="1322754" y="980831"/>
                  <a:pt x="1385277" y="1275862"/>
                  <a:pt x="1524000" y="1270000"/>
                </a:cubicBezTo>
                <a:cubicBezTo>
                  <a:pt x="1662723" y="1264138"/>
                  <a:pt x="1946031" y="1109784"/>
                  <a:pt x="1969477" y="930030"/>
                </a:cubicBezTo>
                <a:cubicBezTo>
                  <a:pt x="1992923" y="750276"/>
                  <a:pt x="1901092" y="330200"/>
                  <a:pt x="1664677" y="191477"/>
                </a:cubicBezTo>
                <a:cubicBezTo>
                  <a:pt x="1428262" y="52754"/>
                  <a:pt x="828431" y="0"/>
                  <a:pt x="550985" y="97692"/>
                </a:cubicBezTo>
                <a:cubicBezTo>
                  <a:pt x="273539" y="195384"/>
                  <a:pt x="46892" y="597876"/>
                  <a:pt x="23446" y="77763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49411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Seed area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 rot="5400000">
            <a:off x="5724128" y="4509120"/>
            <a:ext cx="864096" cy="14401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63888" y="4653136"/>
            <a:ext cx="3168352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JSEG(Seed Growing)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Step 3: Connect pixels </a:t>
            </a:r>
            <a:r>
              <a:rPr lang="en-US" altLang="zh-TW" dirty="0" smtClean="0">
                <a:solidFill>
                  <a:srgbClr val="FF0000"/>
                </a:solidFill>
              </a:rPr>
              <a:t>below the average</a:t>
            </a:r>
            <a:r>
              <a:rPr lang="en-US" altLang="zh-TW" dirty="0" smtClean="0"/>
              <a:t> to compose </a:t>
            </a:r>
            <a:r>
              <a:rPr lang="en-US" altLang="zh-TW" dirty="0" smtClean="0">
                <a:solidFill>
                  <a:srgbClr val="FF0000"/>
                </a:solidFill>
              </a:rPr>
              <a:t>growing areas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Step 4: If a growing area is </a:t>
            </a:r>
            <a:r>
              <a:rPr lang="en-US" altLang="zh-TW" dirty="0" smtClean="0">
                <a:solidFill>
                  <a:srgbClr val="FF0000"/>
                </a:solidFill>
              </a:rPr>
              <a:t>adjacent</a:t>
            </a:r>
            <a:r>
              <a:rPr lang="en-US" altLang="zh-TW" dirty="0" smtClean="0"/>
              <a:t> to one and only one seed, we merge it into that seed.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286847" y="2736304"/>
            <a:ext cx="1800200" cy="1080120"/>
          </a:xfrm>
          <a:custGeom>
            <a:avLst/>
            <a:gdLst>
              <a:gd name="connsiteX0" fmla="*/ 23446 w 1992923"/>
              <a:gd name="connsiteY0" fmla="*/ 777630 h 1275862"/>
              <a:gd name="connsiteX1" fmla="*/ 410308 w 1992923"/>
              <a:gd name="connsiteY1" fmla="*/ 1176215 h 1275862"/>
              <a:gd name="connsiteX2" fmla="*/ 1137139 w 1992923"/>
              <a:gd name="connsiteY2" fmla="*/ 965200 h 1275862"/>
              <a:gd name="connsiteX3" fmla="*/ 1524000 w 1992923"/>
              <a:gd name="connsiteY3" fmla="*/ 1270000 h 1275862"/>
              <a:gd name="connsiteX4" fmla="*/ 1969477 w 1992923"/>
              <a:gd name="connsiteY4" fmla="*/ 930030 h 1275862"/>
              <a:gd name="connsiteX5" fmla="*/ 1664677 w 1992923"/>
              <a:gd name="connsiteY5" fmla="*/ 191477 h 1275862"/>
              <a:gd name="connsiteX6" fmla="*/ 550985 w 1992923"/>
              <a:gd name="connsiteY6" fmla="*/ 97692 h 1275862"/>
              <a:gd name="connsiteX7" fmla="*/ 23446 w 1992923"/>
              <a:gd name="connsiteY7" fmla="*/ 777630 h 12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923" h="1275862">
                <a:moveTo>
                  <a:pt x="23446" y="777630"/>
                </a:moveTo>
                <a:cubicBezTo>
                  <a:pt x="0" y="957384"/>
                  <a:pt x="224693" y="1144953"/>
                  <a:pt x="410308" y="1176215"/>
                </a:cubicBezTo>
                <a:cubicBezTo>
                  <a:pt x="595923" y="1207477"/>
                  <a:pt x="951524" y="949569"/>
                  <a:pt x="1137139" y="965200"/>
                </a:cubicBezTo>
                <a:cubicBezTo>
                  <a:pt x="1322754" y="980831"/>
                  <a:pt x="1385277" y="1275862"/>
                  <a:pt x="1524000" y="1270000"/>
                </a:cubicBezTo>
                <a:cubicBezTo>
                  <a:pt x="1662723" y="1264138"/>
                  <a:pt x="1946031" y="1109784"/>
                  <a:pt x="1969477" y="930030"/>
                </a:cubicBezTo>
                <a:cubicBezTo>
                  <a:pt x="1992923" y="750276"/>
                  <a:pt x="1901092" y="330200"/>
                  <a:pt x="1664677" y="191477"/>
                </a:cubicBezTo>
                <a:cubicBezTo>
                  <a:pt x="1428262" y="52754"/>
                  <a:pt x="828431" y="0"/>
                  <a:pt x="550985" y="97692"/>
                </a:cubicBezTo>
                <a:cubicBezTo>
                  <a:pt x="273539" y="195384"/>
                  <a:pt x="46892" y="597876"/>
                  <a:pt x="23446" y="77763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74879" y="27363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Seed area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6038449" y="3212976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084168" y="3284984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-3480000">
            <a:off x="3626777" y="2700569"/>
            <a:ext cx="90247" cy="1983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084168" y="3429000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716016" y="4077072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110457" y="3356992"/>
            <a:ext cx="45719" cy="457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707904" y="3573016"/>
            <a:ext cx="72008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48064" y="3573016"/>
            <a:ext cx="288032" cy="720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995936" y="4077072"/>
            <a:ext cx="288032" cy="1440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flipV="1">
            <a:off x="5220072" y="2564904"/>
            <a:ext cx="504056" cy="2160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5592331" y="3573016"/>
            <a:ext cx="851877" cy="420077"/>
          </a:xfrm>
          <a:custGeom>
            <a:avLst/>
            <a:gdLst>
              <a:gd name="connsiteX0" fmla="*/ 121138 w 851877"/>
              <a:gd name="connsiteY0" fmla="*/ 201246 h 420077"/>
              <a:gd name="connsiteX1" fmla="*/ 27354 w 851877"/>
              <a:gd name="connsiteY1" fmla="*/ 271585 h 420077"/>
              <a:gd name="connsiteX2" fmla="*/ 285261 w 851877"/>
              <a:gd name="connsiteY2" fmla="*/ 400538 h 420077"/>
              <a:gd name="connsiteX3" fmla="*/ 777631 w 851877"/>
              <a:gd name="connsiteY3" fmla="*/ 154354 h 420077"/>
              <a:gd name="connsiteX4" fmla="*/ 730738 w 851877"/>
              <a:gd name="connsiteY4" fmla="*/ 13677 h 420077"/>
              <a:gd name="connsiteX5" fmla="*/ 590061 w 851877"/>
              <a:gd name="connsiteY5" fmla="*/ 107462 h 420077"/>
              <a:gd name="connsiteX6" fmla="*/ 472831 w 851877"/>
              <a:gd name="connsiteY6" fmla="*/ 1954 h 420077"/>
              <a:gd name="connsiteX7" fmla="*/ 355600 w 851877"/>
              <a:gd name="connsiteY7" fmla="*/ 119185 h 420077"/>
              <a:gd name="connsiteX8" fmla="*/ 214923 w 851877"/>
              <a:gd name="connsiteY8" fmla="*/ 166077 h 420077"/>
              <a:gd name="connsiteX9" fmla="*/ 121138 w 851877"/>
              <a:gd name="connsiteY9" fmla="*/ 201246 h 4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877" h="420077">
                <a:moveTo>
                  <a:pt x="121138" y="201246"/>
                </a:moveTo>
                <a:cubicBezTo>
                  <a:pt x="89877" y="218831"/>
                  <a:pt x="0" y="238370"/>
                  <a:pt x="27354" y="271585"/>
                </a:cubicBezTo>
                <a:cubicBezTo>
                  <a:pt x="54708" y="304800"/>
                  <a:pt x="160215" y="420077"/>
                  <a:pt x="285261" y="400538"/>
                </a:cubicBezTo>
                <a:cubicBezTo>
                  <a:pt x="410307" y="381000"/>
                  <a:pt x="703385" y="218831"/>
                  <a:pt x="777631" y="154354"/>
                </a:cubicBezTo>
                <a:cubicBezTo>
                  <a:pt x="851877" y="89877"/>
                  <a:pt x="762000" y="21492"/>
                  <a:pt x="730738" y="13677"/>
                </a:cubicBezTo>
                <a:cubicBezTo>
                  <a:pt x="699476" y="5862"/>
                  <a:pt x="633045" y="109416"/>
                  <a:pt x="590061" y="107462"/>
                </a:cubicBezTo>
                <a:cubicBezTo>
                  <a:pt x="547077" y="105508"/>
                  <a:pt x="511908" y="0"/>
                  <a:pt x="472831" y="1954"/>
                </a:cubicBezTo>
                <a:cubicBezTo>
                  <a:pt x="433754" y="3908"/>
                  <a:pt x="398585" y="91831"/>
                  <a:pt x="355600" y="119185"/>
                </a:cubicBezTo>
                <a:cubicBezTo>
                  <a:pt x="312615" y="146539"/>
                  <a:pt x="254000" y="152400"/>
                  <a:pt x="214923" y="166077"/>
                </a:cubicBezTo>
                <a:cubicBezTo>
                  <a:pt x="175846" y="179754"/>
                  <a:pt x="152399" y="183661"/>
                  <a:pt x="121138" y="201246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3997000" y="2510693"/>
            <a:ext cx="719016" cy="920260"/>
          </a:xfrm>
          <a:custGeom>
            <a:avLst/>
            <a:gdLst>
              <a:gd name="connsiteX0" fmla="*/ 705339 w 719016"/>
              <a:gd name="connsiteY0" fmla="*/ 314569 h 920260"/>
              <a:gd name="connsiteX1" fmla="*/ 541216 w 719016"/>
              <a:gd name="connsiteY1" fmla="*/ 455245 h 920260"/>
              <a:gd name="connsiteX2" fmla="*/ 412262 w 719016"/>
              <a:gd name="connsiteY2" fmla="*/ 642815 h 920260"/>
              <a:gd name="connsiteX3" fmla="*/ 283308 w 719016"/>
              <a:gd name="connsiteY3" fmla="*/ 736599 h 920260"/>
              <a:gd name="connsiteX4" fmla="*/ 318477 w 719016"/>
              <a:gd name="connsiteY4" fmla="*/ 900722 h 920260"/>
              <a:gd name="connsiteX5" fmla="*/ 107462 w 719016"/>
              <a:gd name="connsiteY5" fmla="*/ 853830 h 920260"/>
              <a:gd name="connsiteX6" fmla="*/ 189523 w 719016"/>
              <a:gd name="connsiteY6" fmla="*/ 760045 h 920260"/>
              <a:gd name="connsiteX7" fmla="*/ 13677 w 719016"/>
              <a:gd name="connsiteY7" fmla="*/ 677984 h 920260"/>
              <a:gd name="connsiteX8" fmla="*/ 107462 w 719016"/>
              <a:gd name="connsiteY8" fmla="*/ 502138 h 920260"/>
              <a:gd name="connsiteX9" fmla="*/ 37123 w 719016"/>
              <a:gd name="connsiteY9" fmla="*/ 338015 h 920260"/>
              <a:gd name="connsiteX10" fmla="*/ 306754 w 719016"/>
              <a:gd name="connsiteY10" fmla="*/ 466969 h 920260"/>
              <a:gd name="connsiteX11" fmla="*/ 447431 w 719016"/>
              <a:gd name="connsiteY11" fmla="*/ 220784 h 920260"/>
              <a:gd name="connsiteX12" fmla="*/ 259862 w 719016"/>
              <a:gd name="connsiteY12" fmla="*/ 150445 h 920260"/>
              <a:gd name="connsiteX13" fmla="*/ 552939 w 719016"/>
              <a:gd name="connsiteY13" fmla="*/ 9769 h 920260"/>
              <a:gd name="connsiteX14" fmla="*/ 623277 w 719016"/>
              <a:gd name="connsiteY14" fmla="*/ 209061 h 920260"/>
              <a:gd name="connsiteX15" fmla="*/ 705339 w 719016"/>
              <a:gd name="connsiteY15" fmla="*/ 314569 h 92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016" h="920260">
                <a:moveTo>
                  <a:pt x="705339" y="314569"/>
                </a:moveTo>
                <a:cubicBezTo>
                  <a:pt x="691662" y="355600"/>
                  <a:pt x="590062" y="400537"/>
                  <a:pt x="541216" y="455245"/>
                </a:cubicBezTo>
                <a:cubicBezTo>
                  <a:pt x="492370" y="509953"/>
                  <a:pt x="455247" y="595923"/>
                  <a:pt x="412262" y="642815"/>
                </a:cubicBezTo>
                <a:cubicBezTo>
                  <a:pt x="369277" y="689707"/>
                  <a:pt x="298939" y="693615"/>
                  <a:pt x="283308" y="736599"/>
                </a:cubicBezTo>
                <a:cubicBezTo>
                  <a:pt x="267677" y="779583"/>
                  <a:pt x="347785" y="881184"/>
                  <a:pt x="318477" y="900722"/>
                </a:cubicBezTo>
                <a:cubicBezTo>
                  <a:pt x="289169" y="920260"/>
                  <a:pt x="128954" y="877276"/>
                  <a:pt x="107462" y="853830"/>
                </a:cubicBezTo>
                <a:cubicBezTo>
                  <a:pt x="85970" y="830384"/>
                  <a:pt x="205154" y="789353"/>
                  <a:pt x="189523" y="760045"/>
                </a:cubicBezTo>
                <a:cubicBezTo>
                  <a:pt x="173892" y="730737"/>
                  <a:pt x="27354" y="720968"/>
                  <a:pt x="13677" y="677984"/>
                </a:cubicBezTo>
                <a:cubicBezTo>
                  <a:pt x="0" y="635000"/>
                  <a:pt x="103554" y="558800"/>
                  <a:pt x="107462" y="502138"/>
                </a:cubicBezTo>
                <a:cubicBezTo>
                  <a:pt x="111370" y="445477"/>
                  <a:pt x="3908" y="343876"/>
                  <a:pt x="37123" y="338015"/>
                </a:cubicBezTo>
                <a:cubicBezTo>
                  <a:pt x="70338" y="332154"/>
                  <a:pt x="238369" y="486507"/>
                  <a:pt x="306754" y="466969"/>
                </a:cubicBezTo>
                <a:cubicBezTo>
                  <a:pt x="375139" y="447431"/>
                  <a:pt x="455246" y="273538"/>
                  <a:pt x="447431" y="220784"/>
                </a:cubicBezTo>
                <a:cubicBezTo>
                  <a:pt x="439616" y="168030"/>
                  <a:pt x="242277" y="185614"/>
                  <a:pt x="259862" y="150445"/>
                </a:cubicBezTo>
                <a:cubicBezTo>
                  <a:pt x="277447" y="115276"/>
                  <a:pt x="492370" y="0"/>
                  <a:pt x="552939" y="9769"/>
                </a:cubicBezTo>
                <a:cubicBezTo>
                  <a:pt x="613508" y="19538"/>
                  <a:pt x="597877" y="160215"/>
                  <a:pt x="623277" y="209061"/>
                </a:cubicBezTo>
                <a:cubicBezTo>
                  <a:pt x="648677" y="257907"/>
                  <a:pt x="719016" y="273538"/>
                  <a:pt x="705339" y="31456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491880" y="2492896"/>
            <a:ext cx="3168352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JSEG(Seed Growing)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Step 5: Compute local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values of the </a:t>
            </a:r>
            <a:r>
              <a:rPr lang="en-US" altLang="zh-TW" u="sng" dirty="0" smtClean="0"/>
              <a:t>remaining </a:t>
            </a:r>
            <a:r>
              <a:rPr lang="en-US" altLang="zh-TW" u="sng" dirty="0" err="1" smtClean="0"/>
              <a:t>unsegmented</a:t>
            </a:r>
            <a:r>
              <a:rPr lang="en-US" altLang="zh-TW" u="sng" dirty="0" smtClean="0"/>
              <a:t> pixels </a:t>
            </a:r>
            <a:r>
              <a:rPr lang="en-US" altLang="zh-TW" dirty="0" smtClean="0"/>
              <a:t>at the </a:t>
            </a:r>
            <a:r>
              <a:rPr lang="en-US" altLang="zh-TW" dirty="0" smtClean="0">
                <a:solidFill>
                  <a:srgbClr val="FF0000"/>
                </a:solidFill>
              </a:rPr>
              <a:t>next smaller scale</a:t>
            </a:r>
            <a:r>
              <a:rPr lang="en-US" altLang="zh-TW" dirty="0" smtClean="0"/>
              <a:t> and repeat </a:t>
            </a:r>
            <a:r>
              <a:rPr lang="en-US" altLang="zh-TW" dirty="0" smtClean="0"/>
              <a:t>region growing.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Step 6: </a:t>
            </a:r>
            <a:r>
              <a:rPr lang="en-US" altLang="zh-TW" dirty="0" smtClean="0">
                <a:solidFill>
                  <a:srgbClr val="FF0000"/>
                </a:solidFill>
              </a:rPr>
              <a:t>At the smallest scale</a:t>
            </a:r>
            <a:r>
              <a:rPr lang="en-US" altLang="zh-TW" dirty="0" smtClean="0"/>
              <a:t>, the remaining pixels are grown one by one.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286847" y="3240360"/>
            <a:ext cx="1800200" cy="1080120"/>
          </a:xfrm>
          <a:custGeom>
            <a:avLst/>
            <a:gdLst>
              <a:gd name="connsiteX0" fmla="*/ 23446 w 1992923"/>
              <a:gd name="connsiteY0" fmla="*/ 777630 h 1275862"/>
              <a:gd name="connsiteX1" fmla="*/ 410308 w 1992923"/>
              <a:gd name="connsiteY1" fmla="*/ 1176215 h 1275862"/>
              <a:gd name="connsiteX2" fmla="*/ 1137139 w 1992923"/>
              <a:gd name="connsiteY2" fmla="*/ 965200 h 1275862"/>
              <a:gd name="connsiteX3" fmla="*/ 1524000 w 1992923"/>
              <a:gd name="connsiteY3" fmla="*/ 1270000 h 1275862"/>
              <a:gd name="connsiteX4" fmla="*/ 1969477 w 1992923"/>
              <a:gd name="connsiteY4" fmla="*/ 930030 h 1275862"/>
              <a:gd name="connsiteX5" fmla="*/ 1664677 w 1992923"/>
              <a:gd name="connsiteY5" fmla="*/ 191477 h 1275862"/>
              <a:gd name="connsiteX6" fmla="*/ 550985 w 1992923"/>
              <a:gd name="connsiteY6" fmla="*/ 97692 h 1275862"/>
              <a:gd name="connsiteX7" fmla="*/ 23446 w 1992923"/>
              <a:gd name="connsiteY7" fmla="*/ 777630 h 12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923" h="1275862">
                <a:moveTo>
                  <a:pt x="23446" y="777630"/>
                </a:moveTo>
                <a:cubicBezTo>
                  <a:pt x="0" y="957384"/>
                  <a:pt x="224693" y="1144953"/>
                  <a:pt x="410308" y="1176215"/>
                </a:cubicBezTo>
                <a:cubicBezTo>
                  <a:pt x="595923" y="1207477"/>
                  <a:pt x="951524" y="949569"/>
                  <a:pt x="1137139" y="965200"/>
                </a:cubicBezTo>
                <a:cubicBezTo>
                  <a:pt x="1322754" y="980831"/>
                  <a:pt x="1385277" y="1275862"/>
                  <a:pt x="1524000" y="1270000"/>
                </a:cubicBezTo>
                <a:cubicBezTo>
                  <a:pt x="1662723" y="1264138"/>
                  <a:pt x="1946031" y="1109784"/>
                  <a:pt x="1969477" y="930030"/>
                </a:cubicBezTo>
                <a:cubicBezTo>
                  <a:pt x="1992923" y="750276"/>
                  <a:pt x="1901092" y="330200"/>
                  <a:pt x="1664677" y="191477"/>
                </a:cubicBezTo>
                <a:cubicBezTo>
                  <a:pt x="1428262" y="52754"/>
                  <a:pt x="828431" y="0"/>
                  <a:pt x="550985" y="97692"/>
                </a:cubicBezTo>
                <a:cubicBezTo>
                  <a:pt x="273539" y="195384"/>
                  <a:pt x="46892" y="597876"/>
                  <a:pt x="23446" y="77763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74879" y="32403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Seed area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6038449" y="37170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148064" y="4077072"/>
            <a:ext cx="28803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flipV="1">
            <a:off x="5220072" y="3068960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5592331" y="4077072"/>
            <a:ext cx="851877" cy="420077"/>
          </a:xfrm>
          <a:custGeom>
            <a:avLst/>
            <a:gdLst>
              <a:gd name="connsiteX0" fmla="*/ 121138 w 851877"/>
              <a:gd name="connsiteY0" fmla="*/ 201246 h 420077"/>
              <a:gd name="connsiteX1" fmla="*/ 27354 w 851877"/>
              <a:gd name="connsiteY1" fmla="*/ 271585 h 420077"/>
              <a:gd name="connsiteX2" fmla="*/ 285261 w 851877"/>
              <a:gd name="connsiteY2" fmla="*/ 400538 h 420077"/>
              <a:gd name="connsiteX3" fmla="*/ 777631 w 851877"/>
              <a:gd name="connsiteY3" fmla="*/ 154354 h 420077"/>
              <a:gd name="connsiteX4" fmla="*/ 730738 w 851877"/>
              <a:gd name="connsiteY4" fmla="*/ 13677 h 420077"/>
              <a:gd name="connsiteX5" fmla="*/ 590061 w 851877"/>
              <a:gd name="connsiteY5" fmla="*/ 107462 h 420077"/>
              <a:gd name="connsiteX6" fmla="*/ 472831 w 851877"/>
              <a:gd name="connsiteY6" fmla="*/ 1954 h 420077"/>
              <a:gd name="connsiteX7" fmla="*/ 355600 w 851877"/>
              <a:gd name="connsiteY7" fmla="*/ 119185 h 420077"/>
              <a:gd name="connsiteX8" fmla="*/ 214923 w 851877"/>
              <a:gd name="connsiteY8" fmla="*/ 166077 h 420077"/>
              <a:gd name="connsiteX9" fmla="*/ 121138 w 851877"/>
              <a:gd name="connsiteY9" fmla="*/ 201246 h 42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877" h="420077">
                <a:moveTo>
                  <a:pt x="121138" y="201246"/>
                </a:moveTo>
                <a:cubicBezTo>
                  <a:pt x="89877" y="218831"/>
                  <a:pt x="0" y="238370"/>
                  <a:pt x="27354" y="271585"/>
                </a:cubicBezTo>
                <a:cubicBezTo>
                  <a:pt x="54708" y="304800"/>
                  <a:pt x="160215" y="420077"/>
                  <a:pt x="285261" y="400538"/>
                </a:cubicBezTo>
                <a:cubicBezTo>
                  <a:pt x="410307" y="381000"/>
                  <a:pt x="703385" y="218831"/>
                  <a:pt x="777631" y="154354"/>
                </a:cubicBezTo>
                <a:cubicBezTo>
                  <a:pt x="851877" y="89877"/>
                  <a:pt x="762000" y="21492"/>
                  <a:pt x="730738" y="13677"/>
                </a:cubicBezTo>
                <a:cubicBezTo>
                  <a:pt x="699476" y="5862"/>
                  <a:pt x="633045" y="109416"/>
                  <a:pt x="590061" y="107462"/>
                </a:cubicBezTo>
                <a:cubicBezTo>
                  <a:pt x="547077" y="105508"/>
                  <a:pt x="511908" y="0"/>
                  <a:pt x="472831" y="1954"/>
                </a:cubicBezTo>
                <a:cubicBezTo>
                  <a:pt x="433754" y="3908"/>
                  <a:pt x="398585" y="91831"/>
                  <a:pt x="355600" y="119185"/>
                </a:cubicBezTo>
                <a:cubicBezTo>
                  <a:pt x="312615" y="146539"/>
                  <a:pt x="254000" y="152400"/>
                  <a:pt x="214923" y="166077"/>
                </a:cubicBezTo>
                <a:cubicBezTo>
                  <a:pt x="175846" y="179754"/>
                  <a:pt x="152399" y="183661"/>
                  <a:pt x="121138" y="20124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3997000" y="3014749"/>
            <a:ext cx="719016" cy="920260"/>
          </a:xfrm>
          <a:custGeom>
            <a:avLst/>
            <a:gdLst>
              <a:gd name="connsiteX0" fmla="*/ 705339 w 719016"/>
              <a:gd name="connsiteY0" fmla="*/ 314569 h 920260"/>
              <a:gd name="connsiteX1" fmla="*/ 541216 w 719016"/>
              <a:gd name="connsiteY1" fmla="*/ 455245 h 920260"/>
              <a:gd name="connsiteX2" fmla="*/ 412262 w 719016"/>
              <a:gd name="connsiteY2" fmla="*/ 642815 h 920260"/>
              <a:gd name="connsiteX3" fmla="*/ 283308 w 719016"/>
              <a:gd name="connsiteY3" fmla="*/ 736599 h 920260"/>
              <a:gd name="connsiteX4" fmla="*/ 318477 w 719016"/>
              <a:gd name="connsiteY4" fmla="*/ 900722 h 920260"/>
              <a:gd name="connsiteX5" fmla="*/ 107462 w 719016"/>
              <a:gd name="connsiteY5" fmla="*/ 853830 h 920260"/>
              <a:gd name="connsiteX6" fmla="*/ 189523 w 719016"/>
              <a:gd name="connsiteY6" fmla="*/ 760045 h 920260"/>
              <a:gd name="connsiteX7" fmla="*/ 13677 w 719016"/>
              <a:gd name="connsiteY7" fmla="*/ 677984 h 920260"/>
              <a:gd name="connsiteX8" fmla="*/ 107462 w 719016"/>
              <a:gd name="connsiteY8" fmla="*/ 502138 h 920260"/>
              <a:gd name="connsiteX9" fmla="*/ 37123 w 719016"/>
              <a:gd name="connsiteY9" fmla="*/ 338015 h 920260"/>
              <a:gd name="connsiteX10" fmla="*/ 306754 w 719016"/>
              <a:gd name="connsiteY10" fmla="*/ 466969 h 920260"/>
              <a:gd name="connsiteX11" fmla="*/ 447431 w 719016"/>
              <a:gd name="connsiteY11" fmla="*/ 220784 h 920260"/>
              <a:gd name="connsiteX12" fmla="*/ 259862 w 719016"/>
              <a:gd name="connsiteY12" fmla="*/ 150445 h 920260"/>
              <a:gd name="connsiteX13" fmla="*/ 552939 w 719016"/>
              <a:gd name="connsiteY13" fmla="*/ 9769 h 920260"/>
              <a:gd name="connsiteX14" fmla="*/ 623277 w 719016"/>
              <a:gd name="connsiteY14" fmla="*/ 209061 h 920260"/>
              <a:gd name="connsiteX15" fmla="*/ 705339 w 719016"/>
              <a:gd name="connsiteY15" fmla="*/ 314569 h 92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016" h="920260">
                <a:moveTo>
                  <a:pt x="705339" y="314569"/>
                </a:moveTo>
                <a:cubicBezTo>
                  <a:pt x="691662" y="355600"/>
                  <a:pt x="590062" y="400537"/>
                  <a:pt x="541216" y="455245"/>
                </a:cubicBezTo>
                <a:cubicBezTo>
                  <a:pt x="492370" y="509953"/>
                  <a:pt x="455247" y="595923"/>
                  <a:pt x="412262" y="642815"/>
                </a:cubicBezTo>
                <a:cubicBezTo>
                  <a:pt x="369277" y="689707"/>
                  <a:pt x="298939" y="693615"/>
                  <a:pt x="283308" y="736599"/>
                </a:cubicBezTo>
                <a:cubicBezTo>
                  <a:pt x="267677" y="779583"/>
                  <a:pt x="347785" y="881184"/>
                  <a:pt x="318477" y="900722"/>
                </a:cubicBezTo>
                <a:cubicBezTo>
                  <a:pt x="289169" y="920260"/>
                  <a:pt x="128954" y="877276"/>
                  <a:pt x="107462" y="853830"/>
                </a:cubicBezTo>
                <a:cubicBezTo>
                  <a:pt x="85970" y="830384"/>
                  <a:pt x="205154" y="789353"/>
                  <a:pt x="189523" y="760045"/>
                </a:cubicBezTo>
                <a:cubicBezTo>
                  <a:pt x="173892" y="730737"/>
                  <a:pt x="27354" y="720968"/>
                  <a:pt x="13677" y="677984"/>
                </a:cubicBezTo>
                <a:cubicBezTo>
                  <a:pt x="0" y="635000"/>
                  <a:pt x="103554" y="558800"/>
                  <a:pt x="107462" y="502138"/>
                </a:cubicBezTo>
                <a:cubicBezTo>
                  <a:pt x="111370" y="445477"/>
                  <a:pt x="3908" y="343876"/>
                  <a:pt x="37123" y="338015"/>
                </a:cubicBezTo>
                <a:cubicBezTo>
                  <a:pt x="70338" y="332154"/>
                  <a:pt x="238369" y="486507"/>
                  <a:pt x="306754" y="466969"/>
                </a:cubicBezTo>
                <a:cubicBezTo>
                  <a:pt x="375139" y="447431"/>
                  <a:pt x="455246" y="273538"/>
                  <a:pt x="447431" y="220784"/>
                </a:cubicBezTo>
                <a:cubicBezTo>
                  <a:pt x="439616" y="168030"/>
                  <a:pt x="242277" y="185614"/>
                  <a:pt x="259862" y="150445"/>
                </a:cubicBezTo>
                <a:cubicBezTo>
                  <a:pt x="277447" y="115276"/>
                  <a:pt x="492370" y="0"/>
                  <a:pt x="552939" y="9769"/>
                </a:cubicBezTo>
                <a:cubicBezTo>
                  <a:pt x="613508" y="19538"/>
                  <a:pt x="597877" y="160215"/>
                  <a:pt x="623277" y="209061"/>
                </a:cubicBezTo>
                <a:cubicBezTo>
                  <a:pt x="648677" y="257907"/>
                  <a:pt x="719016" y="273538"/>
                  <a:pt x="705339" y="31456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91880" y="2996952"/>
            <a:ext cx="3168352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rot="16200000" flipH="1">
            <a:off x="2771800" y="2852936"/>
            <a:ext cx="1368152" cy="50405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4016"/>
            <a:ext cx="38979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635896" y="5805264"/>
            <a:ext cx="288032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88224" y="58052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JSEG(Region Merge)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color histogram to determine if two regions can be merged or not.</a:t>
            </a:r>
          </a:p>
          <a:p>
            <a:r>
              <a:rPr lang="en-US" altLang="zh-TW" dirty="0" smtClean="0"/>
              <a:t>The Euclidean distance between two color histograms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This method is based on the agglomerative method. [3]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3635896" y="3645024"/>
          <a:ext cx="2916238" cy="582613"/>
        </p:xfrm>
        <a:graphic>
          <a:graphicData uri="http://schemas.openxmlformats.org/presentationml/2006/ole">
            <p:oleObj spid="_x0000_s33793" name="Equation" r:id="rId3" imgW="290808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JSEG(Region Merge)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Hierarchical agglomerative algorithm: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4248472" cy="43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7308304" y="58052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[3]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JSEG</a:t>
            </a:r>
          </a:p>
          <a:p>
            <a:pPr lvl="1"/>
            <a:r>
              <a:rPr lang="en-US" altLang="zh-TW" dirty="0" smtClean="0"/>
              <a:t>Criterion for Segmentation</a:t>
            </a:r>
          </a:p>
          <a:p>
            <a:pPr lvl="1"/>
            <a:r>
              <a:rPr lang="en-US" altLang="zh-TW" dirty="0" smtClean="0"/>
              <a:t>Seed Determination</a:t>
            </a:r>
          </a:p>
          <a:p>
            <a:pPr lvl="1"/>
            <a:r>
              <a:rPr lang="en-US" altLang="zh-TW" dirty="0" smtClean="0"/>
              <a:t>Seed Growing</a:t>
            </a:r>
          </a:p>
          <a:p>
            <a:pPr lvl="1"/>
            <a:r>
              <a:rPr lang="en-US" altLang="zh-TW" dirty="0" smtClean="0"/>
              <a:t>Region Merge</a:t>
            </a:r>
          </a:p>
          <a:p>
            <a:r>
              <a:rPr lang="en-US" altLang="zh-TW" dirty="0" err="1" smtClean="0"/>
              <a:t>GrabCut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Iterative minimization</a:t>
            </a:r>
          </a:p>
          <a:p>
            <a:pPr lvl="1"/>
            <a:r>
              <a:rPr lang="en-US" altLang="zh-TW" dirty="0" smtClean="0"/>
              <a:t>User editing</a:t>
            </a:r>
            <a:endParaRPr lang="zh-TW" altLang="en-US" dirty="0" smtClean="0"/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JSEG(Segmentation Results)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 r="1912" b="25000"/>
          <a:stretch>
            <a:fillRect/>
          </a:stretch>
        </p:blipFill>
        <p:spPr bwMode="auto">
          <a:xfrm>
            <a:off x="1047383" y="1268760"/>
            <a:ext cx="795656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028384" y="61653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JSEG(Segmentation Results)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 t="76316" r="1912"/>
          <a:stretch>
            <a:fillRect/>
          </a:stretch>
        </p:blipFill>
        <p:spPr bwMode="auto">
          <a:xfrm>
            <a:off x="1115616" y="1412774"/>
            <a:ext cx="7920880" cy="15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3" cstate="print"/>
          <a:srcRect r="1310"/>
          <a:stretch>
            <a:fillRect/>
          </a:stretch>
        </p:blipFill>
        <p:spPr bwMode="auto">
          <a:xfrm>
            <a:off x="1115616" y="3345123"/>
            <a:ext cx="7920880" cy="12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8316416" y="47251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[5]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Interactive tool for segmentation.</a:t>
            </a:r>
          </a:p>
          <a:p>
            <a:r>
              <a:rPr lang="en-US" altLang="zh-TW" dirty="0" smtClean="0"/>
              <a:t>Several method: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81366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3273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Color data </a:t>
            </a:r>
            <a:r>
              <a:rPr lang="en-US" altLang="zh-TW" dirty="0" smtClean="0"/>
              <a:t>modeling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Gaussian Mixture Model (GMM)</a:t>
            </a:r>
          </a:p>
          <a:p>
            <a:pPr lvl="2"/>
            <a:r>
              <a:rPr lang="en-US" altLang="zh-TW" dirty="0" smtClean="0"/>
              <a:t>Background GMM and foreground GMM</a:t>
            </a:r>
          </a:p>
          <a:p>
            <a:pPr lvl="2"/>
            <a:r>
              <a:rPr lang="en-US" altLang="zh-TW" dirty="0" smtClean="0"/>
              <a:t>full-covariance Gaussian mixture with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components (typically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= 5).</a:t>
            </a:r>
          </a:p>
          <a:p>
            <a:r>
              <a:rPr lang="en-US" altLang="zh-TW" dirty="0" smtClean="0"/>
              <a:t>Iterative energy minimization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33056"/>
            <a:ext cx="2448272" cy="25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448272" cy="25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(Gaussian Mixture Model)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do not use one Gaussian distribution to model foreground(or back)</a:t>
            </a:r>
          </a:p>
          <a:p>
            <a:r>
              <a:rPr lang="en-US" altLang="zh-TW" dirty="0" smtClean="0"/>
              <a:t>Posit RG distribution of data foreground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07704" y="314096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Use one Gaussian distribution model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96136" y="314096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Use Gaussian mixture model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(Gaussian Mixture Model)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Gaussian Mixture Model</a:t>
            </a:r>
          </a:p>
          <a:p>
            <a:pPr lvl="1"/>
            <a:r>
              <a:rPr lang="en-US" altLang="zh-TW" dirty="0" smtClean="0"/>
              <a:t>Compute</a:t>
            </a:r>
            <a:r>
              <a:rPr lang="zh-TW" altLang="en-US" dirty="0" smtClean="0"/>
              <a:t> </a:t>
            </a:r>
            <a:r>
              <a:rPr lang="en-US" altLang="zh-TW" dirty="0" smtClean="0"/>
              <a:t>     </a:t>
            </a:r>
            <a:r>
              <a:rPr lang="en-US" altLang="zh-TW" dirty="0" smtClean="0"/>
              <a:t>the probability of assigning component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to data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 is the no. of data and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is the no. of component.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635896" y="1989138"/>
          <a:ext cx="419100" cy="584200"/>
        </p:xfrm>
        <a:graphic>
          <a:graphicData uri="http://schemas.openxmlformats.org/presentationml/2006/ole">
            <p:oleObj spid="_x0000_s47108" name="Equation" r:id="rId5" imgW="419040" imgH="58392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699792" y="31833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0070C0"/>
                </a:solidFill>
              </a:rPr>
              <a:t>j</a:t>
            </a:r>
            <a:r>
              <a:rPr lang="en-US" altLang="zh-TW" sz="2400" dirty="0" smtClean="0">
                <a:solidFill>
                  <a:srgbClr val="0070C0"/>
                </a:solidFill>
              </a:rPr>
              <a:t>=1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19872" y="455151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00B050"/>
                </a:solidFill>
              </a:rPr>
              <a:t>j</a:t>
            </a:r>
            <a:r>
              <a:rPr lang="en-US" altLang="zh-TW" sz="2400" dirty="0" smtClean="0">
                <a:solidFill>
                  <a:srgbClr val="00B050"/>
                </a:solidFill>
              </a:rPr>
              <a:t>=2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355976" y="3615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FF0000"/>
                </a:solidFill>
              </a:rPr>
              <a:t>j</a:t>
            </a:r>
            <a:r>
              <a:rPr lang="en-US" altLang="zh-TW" sz="2400" dirty="0" smtClean="0">
                <a:solidFill>
                  <a:srgbClr val="FF0000"/>
                </a:solidFill>
              </a:rPr>
              <a:t>=3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60032" y="419147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00B0F0"/>
                </a:solidFill>
              </a:rPr>
              <a:t>j</a:t>
            </a:r>
            <a:r>
              <a:rPr lang="en-US" altLang="zh-TW" sz="2400" dirty="0" smtClean="0">
                <a:solidFill>
                  <a:srgbClr val="00B0F0"/>
                </a:solidFill>
              </a:rPr>
              <a:t>=4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(Initialization)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User initializes </a:t>
            </a:r>
            <a:r>
              <a:rPr lang="en-US" altLang="zh-TW" dirty="0" err="1" smtClean="0"/>
              <a:t>trimap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, the background is set 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B</a:t>
            </a:r>
            <a:r>
              <a:rPr lang="en-US" altLang="zh-TW" dirty="0" smtClean="0"/>
              <a:t>, foreground 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F</a:t>
            </a:r>
            <a:r>
              <a:rPr lang="en-US" altLang="zh-TW" dirty="0" smtClean="0"/>
              <a:t> is empty and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    for          and          for          .</a:t>
            </a:r>
          </a:p>
          <a:p>
            <a:r>
              <a:rPr lang="en-US" altLang="zh-TW" dirty="0" smtClean="0"/>
              <a:t>Initialize background and foreground GMMs from sets           and         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868096" y="1938288"/>
          <a:ext cx="1168400" cy="482600"/>
        </p:xfrm>
        <a:graphic>
          <a:graphicData uri="http://schemas.openxmlformats.org/presentationml/2006/ole">
            <p:oleObj spid="_x0000_s41987" name="Equation" r:id="rId3" imgW="1168200" imgH="48240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907704" y="4530576"/>
          <a:ext cx="1041400" cy="482600"/>
        </p:xfrm>
        <a:graphic>
          <a:graphicData uri="http://schemas.openxmlformats.org/presentationml/2006/ole">
            <p:oleObj spid="_x0000_s41988" name="Equation" r:id="rId4" imgW="1041120" imgH="48240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534792" y="4530576"/>
          <a:ext cx="965200" cy="482600"/>
        </p:xfrm>
        <a:graphic>
          <a:graphicData uri="http://schemas.openxmlformats.org/presentationml/2006/ole">
            <p:oleObj spid="_x0000_s41989" name="Equation" r:id="rId5" imgW="965160" imgH="482400" progId="Equation.DSMT4">
              <p:embed/>
            </p:oleObj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257800" y="4509616"/>
          <a:ext cx="965200" cy="482600"/>
        </p:xfrm>
        <a:graphic>
          <a:graphicData uri="http://schemas.openxmlformats.org/presentationml/2006/ole">
            <p:oleObj spid="_x0000_s41990" name="Equation" r:id="rId6" imgW="965160" imgH="482400" progId="Equation.DSMT4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907213" y="4530254"/>
          <a:ext cx="990600" cy="482600"/>
        </p:xfrm>
        <a:graphic>
          <a:graphicData uri="http://schemas.openxmlformats.org/presentationml/2006/ole">
            <p:oleObj spid="_x0000_s41991" name="Equation" r:id="rId7" imgW="990360" imgH="482400" progId="Equation.DSMT4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716016" y="5445224"/>
          <a:ext cx="1041400" cy="482600"/>
        </p:xfrm>
        <a:graphic>
          <a:graphicData uri="http://schemas.openxmlformats.org/presentationml/2006/ole">
            <p:oleObj spid="_x0000_s41992" name="Equation" r:id="rId8" imgW="1041120" imgH="482400" progId="Equation.DSMT4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6516216" y="5445224"/>
          <a:ext cx="965200" cy="482600"/>
        </p:xfrm>
        <a:graphic>
          <a:graphicData uri="http://schemas.openxmlformats.org/presentationml/2006/ole">
            <p:oleObj spid="_x0000_s41993" name="Equation" r:id="rId9" imgW="965160" imgH="482400" progId="Equation.DSMT4">
              <p:embed/>
            </p:oleObj>
          </a:graphicData>
        </a:graphic>
      </p:graphicFrame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0910" y="2348880"/>
            <a:ext cx="284928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652120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FFFF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FF00"/>
                </a:solidFill>
              </a:rPr>
              <a:t>B</a:t>
            </a:r>
            <a:endParaRPr lang="zh-TW" altLang="en-US" i="1" baseline="-25000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04048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FFFF00"/>
                </a:solidFill>
              </a:rPr>
              <a:t>T</a:t>
            </a:r>
            <a:r>
              <a:rPr lang="en-US" altLang="zh-TW" i="1" baseline="-25000" dirty="0" smtClean="0">
                <a:solidFill>
                  <a:srgbClr val="FFFF00"/>
                </a:solidFill>
              </a:rPr>
              <a:t>U</a:t>
            </a:r>
            <a:endParaRPr lang="zh-TW" altLang="en-US" i="1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(Iterative minimization)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1: Assign GMM components to pixels, for each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in 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U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where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771800" y="2527176"/>
          <a:ext cx="4584700" cy="685800"/>
        </p:xfrm>
        <a:graphic>
          <a:graphicData uri="http://schemas.openxmlformats.org/presentationml/2006/ole">
            <p:oleObj spid="_x0000_s43010" name="Equation" r:id="rId4" imgW="4584600" imgH="68580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913756" y="3628752"/>
          <a:ext cx="3162300" cy="1168400"/>
        </p:xfrm>
        <a:graphic>
          <a:graphicData uri="http://schemas.openxmlformats.org/presentationml/2006/ole">
            <p:oleObj spid="_x0000_s43012" name="Equation" r:id="rId5" imgW="3162240" imgH="116820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4032250" y="2198688"/>
          <a:ext cx="215900" cy="368300"/>
        </p:xfrm>
        <a:graphic>
          <a:graphicData uri="http://schemas.openxmlformats.org/presentationml/2006/ole">
            <p:oleObj spid="_x0000_s43013" name="Equation" r:id="rId6" imgW="215640" imgH="36828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1898476" y="4852888"/>
          <a:ext cx="6057900" cy="1168400"/>
        </p:xfrm>
        <a:graphic>
          <a:graphicData uri="http://schemas.openxmlformats.org/presentationml/2006/ole">
            <p:oleObj spid="_x0000_s43014" name="Equation" r:id="rId7" imgW="6057720" imgH="1168200" progId="Equation.DSMT4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164288" y="21328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rot="10800000" flipV="1">
            <a:off x="7020272" y="2492896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40364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Gaussian probability distribution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rot="5400000" flipH="1" flipV="1">
            <a:off x="2969822" y="6003286"/>
            <a:ext cx="288032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796136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mixture weighting coefficients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rot="5400000" flipH="1" flipV="1">
            <a:off x="6372200" y="6021288"/>
            <a:ext cx="28803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(Iterative minimization)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2: Learn GMM parameters from data z.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where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915816" y="2492896"/>
          <a:ext cx="3924300" cy="647700"/>
        </p:xfrm>
        <a:graphic>
          <a:graphicData uri="http://schemas.openxmlformats.org/presentationml/2006/ole">
            <p:oleObj spid="_x0000_s44034" name="Equation" r:id="rId4" imgW="3924000" imgH="64764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06612" y="3645024"/>
          <a:ext cx="5473700" cy="825500"/>
        </p:xfrm>
        <a:graphic>
          <a:graphicData uri="http://schemas.openxmlformats.org/presentationml/2006/ole">
            <p:oleObj spid="_x0000_s44035" name="Equation" r:id="rId5" imgW="5473440" imgH="82548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835696" y="45091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Account of color GMM models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rot="16200000" flipV="1">
            <a:off x="2051720" y="4077072"/>
            <a:ext cx="576064" cy="57606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(Iterative minimization)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Step 3: Estimate segmentation by using min cut.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where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Repeat from Step 1 until convergence.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29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214464" y="2420888"/>
          <a:ext cx="3733800" cy="698500"/>
        </p:xfrm>
        <a:graphic>
          <a:graphicData uri="http://schemas.openxmlformats.org/presentationml/2006/ole">
            <p:oleObj spid="_x0000_s45058" name="Equation" r:id="rId4" imgW="3733560" imgH="6984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877268" y="3623444"/>
          <a:ext cx="6007100" cy="508000"/>
        </p:xfrm>
        <a:graphic>
          <a:graphicData uri="http://schemas.openxmlformats.org/presentationml/2006/ole">
            <p:oleObj spid="_x0000_s45059" name="Equation" r:id="rId5" imgW="6006960" imgH="50796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012160" y="42715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Smoothness term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rot="5400000" flipH="1" flipV="1">
            <a:off x="6552220" y="4163504"/>
            <a:ext cx="36004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47864" y="4271516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color GMM model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rot="5400000" flipH="1" flipV="1">
            <a:off x="4176750" y="4162710"/>
            <a:ext cx="36004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introduce two segmentation methods in this report: JSEG and </a:t>
            </a:r>
            <a:r>
              <a:rPr lang="en-US" altLang="zh-TW" dirty="0" err="1" smtClean="0"/>
              <a:t>GrabCut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JSEG is based on the concept of </a:t>
            </a:r>
            <a:r>
              <a:rPr lang="en-US" altLang="zh-TW" dirty="0" smtClean="0">
                <a:solidFill>
                  <a:srgbClr val="FF0000"/>
                </a:solidFill>
              </a:rPr>
              <a:t>region growing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is an </a:t>
            </a:r>
            <a:r>
              <a:rPr lang="en-US" altLang="zh-TW" dirty="0" smtClean="0">
                <a:solidFill>
                  <a:srgbClr val="FF0000"/>
                </a:solidFill>
              </a:rPr>
              <a:t>interactive</a:t>
            </a:r>
            <a:r>
              <a:rPr lang="en-US" altLang="zh-TW" dirty="0" smtClean="0"/>
              <a:t> foreground/background segmentation in image.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(Iterative minimization)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Smoothness term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ensures the appropriate high and low contrast, depending on </a:t>
            </a:r>
            <a:r>
              <a:rPr lang="en-US" altLang="zh-TW" i="1" dirty="0" smtClean="0"/>
              <a:t>z</a:t>
            </a:r>
            <a:r>
              <a:rPr lang="en-US" altLang="zh-TW" i="1" baseline="-25000" dirty="0" smtClean="0"/>
              <a:t>m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z</a:t>
            </a:r>
            <a:r>
              <a:rPr lang="en-US" altLang="zh-TW" i="1" baseline="-25000" dirty="0" smtClean="0"/>
              <a:t>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30</a:t>
            </a:fld>
            <a:endParaRPr lang="zh-TW" alt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768475" y="1903413"/>
          <a:ext cx="7289800" cy="952500"/>
        </p:xfrm>
        <a:graphic>
          <a:graphicData uri="http://schemas.openxmlformats.org/presentationml/2006/ole">
            <p:oleObj spid="_x0000_s48130" name="Equation" r:id="rId4" imgW="7289640" imgH="952200" progId="Equation.DSMT4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2483768" y="3068960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set of pairs of neighboring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4067946" y="2852938"/>
            <a:ext cx="360037" cy="2160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878236" y="3861048"/>
          <a:ext cx="317500" cy="419100"/>
        </p:xfrm>
        <a:graphic>
          <a:graphicData uri="http://schemas.openxmlformats.org/presentationml/2006/ole">
            <p:oleObj spid="_x0000_s48131" name="Equation" r:id="rId5" imgW="317160" imgH="419040" progId="Equation.DSMT4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2771800" y="25649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50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3203848" y="2420888"/>
            <a:ext cx="216024" cy="21602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0573"/>
            <a:ext cx="5904656" cy="28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(Border matting)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smooth the boundary.</a:t>
            </a:r>
          </a:p>
          <a:p>
            <a:r>
              <a:rPr lang="en-US" altLang="zh-TW" dirty="0" smtClean="0"/>
              <a:t>Begin with a closed contour </a:t>
            </a:r>
            <a:r>
              <a:rPr lang="en-US" altLang="zh-TW" i="1" dirty="0" smtClean="0"/>
              <a:t>C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Apply </a:t>
            </a:r>
            <a:r>
              <a:rPr lang="en-US" altLang="zh-TW" dirty="0" smtClean="0">
                <a:solidFill>
                  <a:srgbClr val="FF0000"/>
                </a:solidFill>
              </a:rPr>
              <a:t>dynamic programming </a:t>
            </a:r>
            <a:r>
              <a:rPr lang="en-US" altLang="zh-TW" dirty="0" smtClean="0"/>
              <a:t>algorithm for estimating     throughout </a:t>
            </a:r>
            <a:r>
              <a:rPr lang="en-US" altLang="zh-TW" i="1" dirty="0" smtClean="0"/>
              <a:t>T</a:t>
            </a:r>
            <a:r>
              <a:rPr lang="en-US" altLang="zh-TW" i="1" baseline="-25000" dirty="0" smtClean="0"/>
              <a:t>U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691136" y="3247008"/>
          <a:ext cx="304800" cy="254000"/>
        </p:xfrm>
        <a:graphic>
          <a:graphicData uri="http://schemas.openxmlformats.org/presentationml/2006/ole">
            <p:oleObj spid="_x0000_s55298" name="Equation" r:id="rId5" imgW="3045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(Border matting)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Border matting result: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71143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(User editing)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799"/>
            <a:ext cx="6192688" cy="46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(Segmentation Results)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r="55186" b="51642"/>
          <a:stretch>
            <a:fillRect/>
          </a:stretch>
        </p:blipFill>
        <p:spPr bwMode="auto">
          <a:xfrm>
            <a:off x="1835696" y="1844824"/>
            <a:ext cx="2772183" cy="44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t="53441" r="55186"/>
          <a:stretch>
            <a:fillRect/>
          </a:stretch>
        </p:blipFill>
        <p:spPr bwMode="auto">
          <a:xfrm>
            <a:off x="5436096" y="2059645"/>
            <a:ext cx="2736304" cy="42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/>
          <p:cNvSpPr/>
          <p:nvPr/>
        </p:nvSpPr>
        <p:spPr>
          <a:xfrm>
            <a:off x="4860032" y="3717032"/>
            <a:ext cx="360040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Conculsion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JSEG</a:t>
            </a:r>
          </a:p>
          <a:p>
            <a:pPr lvl="1"/>
            <a:r>
              <a:rPr lang="en-US" altLang="zh-TW" dirty="0" smtClean="0"/>
              <a:t>It both considers the similarity of colors and their distributions.</a:t>
            </a:r>
          </a:p>
          <a:p>
            <a:pPr lvl="1"/>
            <a:r>
              <a:rPr lang="en-US" altLang="zh-TW" dirty="0" smtClean="0"/>
              <a:t>Performance is better than Region growing and its time cost also small.</a:t>
            </a:r>
          </a:p>
          <a:p>
            <a:r>
              <a:rPr lang="en-US" altLang="zh-TW" dirty="0" err="1" smtClean="0"/>
              <a:t>GrabCut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It can be applied for some image processing software, e.g. Photoshop.</a:t>
            </a:r>
          </a:p>
          <a:p>
            <a:pPr lvl="1"/>
            <a:r>
              <a:rPr lang="en-US" altLang="zh-TW" dirty="0" smtClean="0"/>
              <a:t>Also for some interactive entertainment systems, e.g.  Smartphone and video game.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[1] Y. Deng, and B.S. </a:t>
            </a:r>
            <a:r>
              <a:rPr lang="en-US" altLang="zh-TW" sz="2000" dirty="0" err="1" smtClean="0"/>
              <a:t>Manjunath</a:t>
            </a:r>
            <a:r>
              <a:rPr lang="en-US" altLang="zh-TW" sz="2000" dirty="0" smtClean="0"/>
              <a:t>, “Unsupervised segmentation of color-texture re-</a:t>
            </a:r>
            <a:r>
              <a:rPr lang="en-US" altLang="zh-TW" sz="2000" dirty="0" err="1" smtClean="0"/>
              <a:t>gions</a:t>
            </a:r>
            <a:r>
              <a:rPr lang="en-US" altLang="zh-TW" sz="2000" dirty="0" smtClean="0"/>
              <a:t> in images and video,” IEEE Trans. Pattern Anal. Machine </a:t>
            </a:r>
            <a:r>
              <a:rPr lang="en-US" altLang="zh-TW" sz="2000" dirty="0" err="1" smtClean="0"/>
              <a:t>Intell</a:t>
            </a:r>
            <a:r>
              <a:rPr lang="en-US" altLang="zh-TW" sz="2000" dirty="0" smtClean="0"/>
              <a:t>., vol. 23, no. 8, pp. 800-810, Aug. 2001.</a:t>
            </a:r>
          </a:p>
          <a:p>
            <a:r>
              <a:rPr lang="en-US" altLang="zh-TW" sz="2000" dirty="0" smtClean="0"/>
              <a:t>[2] Y. Deng, C. Kenney, M.S. Moore, and B.S. </a:t>
            </a:r>
            <a:r>
              <a:rPr lang="en-US" altLang="zh-TW" sz="2000" dirty="0" err="1" smtClean="0"/>
              <a:t>Manjunath</a:t>
            </a:r>
            <a:r>
              <a:rPr lang="en-US" altLang="zh-TW" sz="2000" dirty="0" smtClean="0"/>
              <a:t>, “Peer group filtering and perceptual color image quantization,” Proc. IEEE Int'l </a:t>
            </a:r>
            <a:r>
              <a:rPr lang="en-US" altLang="zh-TW" sz="2000" dirty="0" err="1" smtClean="0"/>
              <a:t>Symp</a:t>
            </a:r>
            <a:r>
              <a:rPr lang="en-US" altLang="zh-TW" sz="2000" dirty="0" smtClean="0"/>
              <a:t>. Circuits and Systems, vol. 4, pp. 21-24, Jul. 1999.</a:t>
            </a:r>
          </a:p>
          <a:p>
            <a:r>
              <a:rPr lang="en-US" altLang="zh-TW" sz="2000" dirty="0" smtClean="0"/>
              <a:t>[3] R.O. </a:t>
            </a:r>
            <a:r>
              <a:rPr lang="en-US" altLang="zh-TW" sz="2000" dirty="0" err="1" smtClean="0"/>
              <a:t>Duda</a:t>
            </a:r>
            <a:r>
              <a:rPr lang="en-US" altLang="zh-TW" sz="2000" dirty="0" smtClean="0"/>
              <a:t> and P.E. Hart, Pattern Classification and Scene Analysis. New York: John </a:t>
            </a:r>
            <a:r>
              <a:rPr lang="en-US" altLang="zh-TW" sz="2000" dirty="0" err="1" smtClean="0"/>
              <a:t>Wiley&amp;Sons</a:t>
            </a:r>
            <a:r>
              <a:rPr lang="en-US" altLang="zh-TW" sz="2000" dirty="0" smtClean="0"/>
              <a:t>, 1970.</a:t>
            </a:r>
          </a:p>
          <a:p>
            <a:r>
              <a:rPr lang="en-US" altLang="zh-TW" sz="2000" dirty="0" smtClean="0"/>
              <a:t>[4]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A. K. Jain, M. N. </a:t>
            </a:r>
            <a:r>
              <a:rPr lang="en-US" altLang="zh-TW" sz="2000" dirty="0" err="1" smtClean="0"/>
              <a:t>Murty</a:t>
            </a:r>
            <a:r>
              <a:rPr lang="en-US" altLang="zh-TW" sz="2000" dirty="0" smtClean="0"/>
              <a:t>, and P. J. Flynn, “Data clustering: a review,” </a:t>
            </a:r>
            <a:r>
              <a:rPr lang="en-US" altLang="zh-TW" sz="2000" i="1" dirty="0" smtClean="0"/>
              <a:t>ACM Computing Surveys</a:t>
            </a:r>
            <a:r>
              <a:rPr lang="en-US" altLang="zh-TW" sz="2000" dirty="0" smtClean="0"/>
              <a:t>, vol. 31, issue 3, pp. 264-323, Sep. 1999.</a:t>
            </a:r>
          </a:p>
          <a:p>
            <a:r>
              <a:rPr lang="en-US" altLang="zh-TW" sz="2000" dirty="0" smtClean="0"/>
              <a:t>[5]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C. </a:t>
            </a:r>
            <a:r>
              <a:rPr lang="en-US" altLang="zh-TW" sz="2000" dirty="0" err="1" smtClean="0"/>
              <a:t>Rother</a:t>
            </a:r>
            <a:r>
              <a:rPr lang="en-US" altLang="zh-TW" sz="2000" dirty="0" smtClean="0"/>
              <a:t>, V. </a:t>
            </a:r>
            <a:r>
              <a:rPr lang="en-US" altLang="zh-TW" sz="2000" dirty="0" err="1" smtClean="0"/>
              <a:t>Kolmogorov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A. Blake, “</a:t>
            </a:r>
            <a:r>
              <a:rPr lang="en-US" altLang="zh-TW" sz="2000" dirty="0" err="1" smtClean="0"/>
              <a:t>Grabcut</a:t>
            </a:r>
            <a:r>
              <a:rPr lang="en-US" altLang="zh-TW" sz="2000" dirty="0" smtClean="0"/>
              <a:t>: Interactive foreground extraction using iterated graph cuts,” ACM Transactions on Graphics, vol. 23, issue 3, pp. 309-314, Aug. 2004.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4016"/>
            <a:ext cx="38979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JSEG[1]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635896" y="1476000"/>
            <a:ext cx="2880320" cy="50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588224" y="58052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JSEG(Criterion for Segmentation)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color quantization algorithm is applied to image. [2]</a:t>
            </a:r>
          </a:p>
          <a:p>
            <a:r>
              <a:rPr lang="en-US" altLang="zh-TW" dirty="0" smtClean="0"/>
              <a:t>Each pixel is assigned its corresponding color class label.</a:t>
            </a:r>
          </a:p>
          <a:p>
            <a:r>
              <a:rPr lang="en-US" altLang="zh-TW" dirty="0" smtClean="0"/>
              <a:t>Estimate region by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value:</a:t>
            </a:r>
          </a:p>
          <a:p>
            <a:endParaRPr lang="en-US" altLang="zh-TW" dirty="0" smtClean="0"/>
          </a:p>
          <a:p>
            <a:r>
              <a:rPr lang="en-US" altLang="zh-TW" i="1" dirty="0" smtClean="0"/>
              <a:t>S</a:t>
            </a:r>
            <a:r>
              <a:rPr lang="en-US" altLang="zh-TW" i="1" baseline="-25000" dirty="0" smtClean="0"/>
              <a:t>T</a:t>
            </a:r>
            <a:r>
              <a:rPr lang="en-US" altLang="zh-TW" i="1" dirty="0" smtClean="0"/>
              <a:t> and S</a:t>
            </a:r>
            <a:r>
              <a:rPr lang="en-US" altLang="zh-TW" i="1" baseline="-25000" dirty="0" smtClean="0"/>
              <a:t>W</a:t>
            </a:r>
            <a:r>
              <a:rPr lang="en-US" altLang="zh-TW" dirty="0" smtClean="0"/>
              <a:t> are an </a:t>
            </a:r>
            <a:r>
              <a:rPr lang="en-US" altLang="zh-TW" dirty="0" smtClean="0">
                <a:solidFill>
                  <a:srgbClr val="FF0000"/>
                </a:solidFill>
              </a:rPr>
              <a:t>variance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417888" y="4086225"/>
          <a:ext cx="3327400" cy="766763"/>
        </p:xfrm>
        <a:graphic>
          <a:graphicData uri="http://schemas.openxmlformats.org/presentationml/2006/ole">
            <p:oleObj spid="_x0000_s4097" name="Equation" r:id="rId3" imgW="3327120" imgH="787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JSEG(Criterion for Segmentation)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Total variance</a:t>
            </a:r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where </a:t>
            </a:r>
            <a:r>
              <a:rPr lang="en-US" altLang="zh-TW" i="1" dirty="0" smtClean="0"/>
              <a:t>z</a:t>
            </a:r>
            <a:r>
              <a:rPr lang="en-US" altLang="zh-TW" dirty="0" smtClean="0"/>
              <a:t> is coordinate and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is mean of coordinate. </a:t>
            </a:r>
          </a:p>
          <a:p>
            <a:r>
              <a:rPr lang="en-US" altLang="zh-TW" dirty="0" smtClean="0"/>
              <a:t>Mean of variance of each class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where </a:t>
            </a:r>
            <a:r>
              <a:rPr lang="en-US" altLang="zh-TW" i="1" dirty="0" smtClean="0"/>
              <a:t>m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is the mean coordinate of class </a:t>
            </a:r>
            <a:r>
              <a:rPr lang="en-US" altLang="zh-TW" i="1" dirty="0" err="1" smtClean="0"/>
              <a:t>Z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127500" y="1873895"/>
          <a:ext cx="2640013" cy="835025"/>
        </p:xfrm>
        <a:graphic>
          <a:graphicData uri="http://schemas.openxmlformats.org/presentationml/2006/ole">
            <p:oleObj spid="_x0000_s3073" name="Equation" r:id="rId4" imgW="2616120" imgH="850680" progId="Equation.DSMT4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97213" y="4076105"/>
          <a:ext cx="4519612" cy="1081087"/>
        </p:xfrm>
        <a:graphic>
          <a:graphicData uri="http://schemas.openxmlformats.org/presentationml/2006/ole">
            <p:oleObj spid="_x0000_s3075" name="Equation" r:id="rId5" imgW="4495680" imgH="1104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JSEG(Criterion for Segmentation)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 of different class-maps and their corresponding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values.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714" y="2549079"/>
            <a:ext cx="7167766" cy="26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3212976"/>
            <a:ext cx="559331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JSEG(Criterion for Segmentation)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Segmented class-map and    value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6156176" y="1556792"/>
          <a:ext cx="304800" cy="379413"/>
        </p:xfrm>
        <a:graphic>
          <a:graphicData uri="http://schemas.openxmlformats.org/presentationml/2006/ole">
            <p:oleObj spid="_x0000_s22529" name="Equation" r:id="rId4" imgW="304560" imgH="368280" progId="Equation.DSMT4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635896" y="1988840"/>
          <a:ext cx="2595563" cy="993775"/>
        </p:xfrm>
        <a:graphic>
          <a:graphicData uri="http://schemas.openxmlformats.org/presentationml/2006/ole">
            <p:oleObj spid="_x0000_s22531" name="Equation" r:id="rId5" imgW="2603160" imgH="1015920" progId="Equation.DSMT4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076056" y="282331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number of points in region 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k</a:t>
            </a:r>
            <a:endParaRPr lang="zh-TW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10800000">
            <a:off x="5365676" y="2636912"/>
            <a:ext cx="430460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33012"/>
            <a:ext cx="5544616" cy="36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JSEG(Criterion for Segmentation)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</a:t>
            </a:r>
            <a:r>
              <a:rPr lang="en-US" altLang="zh-TW" dirty="0" smtClean="0">
                <a:solidFill>
                  <a:srgbClr val="FF0000"/>
                </a:solidFill>
              </a:rPr>
              <a:t>local </a:t>
            </a:r>
            <a:r>
              <a:rPr lang="en-US" altLang="zh-TW" i="1" dirty="0" smtClean="0">
                <a:solidFill>
                  <a:srgbClr val="FF0000"/>
                </a:solidFill>
              </a:rPr>
              <a:t>J</a:t>
            </a:r>
            <a:r>
              <a:rPr lang="en-US" altLang="zh-TW" dirty="0" smtClean="0"/>
              <a:t> value to implement region growing, where local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 compute by windows: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AAEC-CA8F-49DE-BC06-B1DBF1D702FA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Graduate Institute of Communication Engineering, NTU</a:t>
            </a: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75856" y="60636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Scale 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44208" y="60636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Scale 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2450</TotalTime>
  <Words>1700</Words>
  <Application>Microsoft Office PowerPoint</Application>
  <PresentationFormat>如螢幕大小 (4:3)</PresentationFormat>
  <Paragraphs>263</Paragraphs>
  <Slides>36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夏至</vt:lpstr>
      <vt:lpstr>Equation</vt:lpstr>
      <vt:lpstr>New Segmentation Technique</vt:lpstr>
      <vt:lpstr>Outline </vt:lpstr>
      <vt:lpstr>Introduction</vt:lpstr>
      <vt:lpstr>JSEG[1]</vt:lpstr>
      <vt:lpstr>JSEG(Criterion for Segmentation)</vt:lpstr>
      <vt:lpstr>JSEG(Criterion for Segmentation)</vt:lpstr>
      <vt:lpstr>JSEG(Criterion for Segmentation)</vt:lpstr>
      <vt:lpstr>JSEG(Criterion for Segmentation)</vt:lpstr>
      <vt:lpstr>JSEG(Criterion for Segmentation)</vt:lpstr>
      <vt:lpstr>JSEG</vt:lpstr>
      <vt:lpstr>JSEG(Seed Determination)</vt:lpstr>
      <vt:lpstr>JSEG(Seed Determination)</vt:lpstr>
      <vt:lpstr>JSEG</vt:lpstr>
      <vt:lpstr>JSEG(Seed Growing)</vt:lpstr>
      <vt:lpstr>JSEG(Seed Growing)</vt:lpstr>
      <vt:lpstr>JSEG(Seed Growing)</vt:lpstr>
      <vt:lpstr>JSEG</vt:lpstr>
      <vt:lpstr>JSEG(Region Merge)</vt:lpstr>
      <vt:lpstr>JSEG(Region Merge)</vt:lpstr>
      <vt:lpstr>JSEG(Segmentation Results)</vt:lpstr>
      <vt:lpstr>JSEG(Segmentation Results)</vt:lpstr>
      <vt:lpstr>GrabCut [5]</vt:lpstr>
      <vt:lpstr>GrabCut</vt:lpstr>
      <vt:lpstr>GrabCut(Gaussian Mixture Model)</vt:lpstr>
      <vt:lpstr>GrabCut(Gaussian Mixture Model)</vt:lpstr>
      <vt:lpstr>GrabCut(Initialization)</vt:lpstr>
      <vt:lpstr>GrabCut(Iterative minimization)</vt:lpstr>
      <vt:lpstr>GrabCut(Iterative minimization)</vt:lpstr>
      <vt:lpstr>GrabCut(Iterative minimization)</vt:lpstr>
      <vt:lpstr>GrabCut(Iterative minimization)</vt:lpstr>
      <vt:lpstr>GrabCut(Border matting)</vt:lpstr>
      <vt:lpstr>GrabCut(Border matting)</vt:lpstr>
      <vt:lpstr>GrabCut(User editing)</vt:lpstr>
      <vt:lpstr>GrabCut(Segmentation Results)</vt:lpstr>
      <vt:lpstr>Conculsion</vt:lpstr>
      <vt:lpstr>Reference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Segmentation Technique</dc:title>
  <dc:creator>Your User Name</dc:creator>
  <cp:lastModifiedBy>Your User Name</cp:lastModifiedBy>
  <cp:revision>134</cp:revision>
  <dcterms:created xsi:type="dcterms:W3CDTF">2010-10-17T06:12:42Z</dcterms:created>
  <dcterms:modified xsi:type="dcterms:W3CDTF">2010-10-21T08:51:34Z</dcterms:modified>
</cp:coreProperties>
</file>